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47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072"/>
    <p:restoredTop sz="94694"/>
  </p:normalViewPr>
  <p:slideViewPr>
    <p:cSldViewPr snapToGrid="0" snapToObjects="1">
      <p:cViewPr varScale="1">
        <p:scale>
          <a:sx n="121" d="100"/>
          <a:sy n="121" d="100"/>
        </p:scale>
        <p:origin x="264"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F4AF8-C981-4145-BA61-774964CB4A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312CA2-7DC0-E646-8DB6-20240C45A6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4FAC7A-FFD6-E245-9C81-4AB451D34DDA}"/>
              </a:ext>
            </a:extLst>
          </p:cNvPr>
          <p:cNvSpPr>
            <a:spLocks noGrp="1"/>
          </p:cNvSpPr>
          <p:nvPr>
            <p:ph type="dt" sz="half" idx="10"/>
          </p:nvPr>
        </p:nvSpPr>
        <p:spPr/>
        <p:txBody>
          <a:bodyPr/>
          <a:lstStyle/>
          <a:p>
            <a:fld id="{51D27872-523A-B24A-BA86-E3E8E1FA4D1B}" type="datetimeFigureOut">
              <a:rPr lang="en-US" smtClean="0"/>
              <a:pPr/>
              <a:t>9/14/20</a:t>
            </a:fld>
            <a:endParaRPr lang="en-US"/>
          </a:p>
        </p:txBody>
      </p:sp>
      <p:sp>
        <p:nvSpPr>
          <p:cNvPr id="5" name="Footer Placeholder 4">
            <a:extLst>
              <a:ext uri="{FF2B5EF4-FFF2-40B4-BE49-F238E27FC236}">
                <a16:creationId xmlns:a16="http://schemas.microsoft.com/office/drawing/2014/main" id="{0625A365-2631-0C48-A6D4-D3BBF988D2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EBF260-4E37-C742-9CEA-1D8B1C2C764D}"/>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935904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7A0D2-5DF1-264A-B6A7-C8AB25F0D1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1D2099-2AB6-794E-9E8D-025DFE6D11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D073D7-0344-444E-9D2B-3907047490C4}"/>
              </a:ext>
            </a:extLst>
          </p:cNvPr>
          <p:cNvSpPr>
            <a:spLocks noGrp="1"/>
          </p:cNvSpPr>
          <p:nvPr>
            <p:ph type="dt" sz="half" idx="10"/>
          </p:nvPr>
        </p:nvSpPr>
        <p:spPr/>
        <p:txBody>
          <a:bodyPr/>
          <a:lstStyle/>
          <a:p>
            <a:fld id="{51D27872-523A-B24A-BA86-E3E8E1FA4D1B}" type="datetimeFigureOut">
              <a:rPr lang="en-US" smtClean="0"/>
              <a:pPr/>
              <a:t>9/14/20</a:t>
            </a:fld>
            <a:endParaRPr lang="en-US"/>
          </a:p>
        </p:txBody>
      </p:sp>
      <p:sp>
        <p:nvSpPr>
          <p:cNvPr id="5" name="Footer Placeholder 4">
            <a:extLst>
              <a:ext uri="{FF2B5EF4-FFF2-40B4-BE49-F238E27FC236}">
                <a16:creationId xmlns:a16="http://schemas.microsoft.com/office/drawing/2014/main" id="{3B7BB4C6-FEF6-7543-87AE-FD8CEC1E7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38ECC-9ECA-A64B-8F30-4AE6EE095E49}"/>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839727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F73AA2-A035-C440-95AF-5EE6A972A6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539C96-F22A-B842-85F8-126E40FFCD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7A0A89-1CED-B149-85FD-160832051395}"/>
              </a:ext>
            </a:extLst>
          </p:cNvPr>
          <p:cNvSpPr>
            <a:spLocks noGrp="1"/>
          </p:cNvSpPr>
          <p:nvPr>
            <p:ph type="dt" sz="half" idx="10"/>
          </p:nvPr>
        </p:nvSpPr>
        <p:spPr/>
        <p:txBody>
          <a:bodyPr/>
          <a:lstStyle/>
          <a:p>
            <a:fld id="{51D27872-523A-B24A-BA86-E3E8E1FA4D1B}" type="datetimeFigureOut">
              <a:rPr lang="en-US" smtClean="0"/>
              <a:pPr/>
              <a:t>9/14/20</a:t>
            </a:fld>
            <a:endParaRPr lang="en-US"/>
          </a:p>
        </p:txBody>
      </p:sp>
      <p:sp>
        <p:nvSpPr>
          <p:cNvPr id="5" name="Footer Placeholder 4">
            <a:extLst>
              <a:ext uri="{FF2B5EF4-FFF2-40B4-BE49-F238E27FC236}">
                <a16:creationId xmlns:a16="http://schemas.microsoft.com/office/drawing/2014/main" id="{9A8F813F-30C3-3A47-9E4F-7024B16D6B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1DDAB1-30E3-C840-AD39-F426A436AE06}"/>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611373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4A415-A8B3-F54F-8A5D-CAF4C6C961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8F0936-49A7-1C4F-B46A-D90CDEA657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BCBF3A-7017-7246-9A58-1F419590493B}"/>
              </a:ext>
            </a:extLst>
          </p:cNvPr>
          <p:cNvSpPr>
            <a:spLocks noGrp="1"/>
          </p:cNvSpPr>
          <p:nvPr>
            <p:ph type="dt" sz="half" idx="10"/>
          </p:nvPr>
        </p:nvSpPr>
        <p:spPr/>
        <p:txBody>
          <a:bodyPr/>
          <a:lstStyle/>
          <a:p>
            <a:fld id="{51D27872-523A-B24A-BA86-E3E8E1FA4D1B}" type="datetimeFigureOut">
              <a:rPr lang="en-US" smtClean="0"/>
              <a:pPr/>
              <a:t>9/14/20</a:t>
            </a:fld>
            <a:endParaRPr lang="en-US"/>
          </a:p>
        </p:txBody>
      </p:sp>
      <p:sp>
        <p:nvSpPr>
          <p:cNvPr id="5" name="Footer Placeholder 4">
            <a:extLst>
              <a:ext uri="{FF2B5EF4-FFF2-40B4-BE49-F238E27FC236}">
                <a16:creationId xmlns:a16="http://schemas.microsoft.com/office/drawing/2014/main" id="{DBB70AC0-9B3F-6E46-9348-43A3A442D6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F0D8FE-1DF1-244F-B749-4A3DBDB128B4}"/>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62035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8F7CD-561D-A64D-B243-F22C34AD09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D654C3A-8F25-3A4F-BF62-B9225B3DAD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3C5533-B10D-4444-B13A-7102EAA44AF2}"/>
              </a:ext>
            </a:extLst>
          </p:cNvPr>
          <p:cNvSpPr>
            <a:spLocks noGrp="1"/>
          </p:cNvSpPr>
          <p:nvPr>
            <p:ph type="dt" sz="half" idx="10"/>
          </p:nvPr>
        </p:nvSpPr>
        <p:spPr/>
        <p:txBody>
          <a:bodyPr/>
          <a:lstStyle/>
          <a:p>
            <a:fld id="{51D27872-523A-B24A-BA86-E3E8E1FA4D1B}" type="datetimeFigureOut">
              <a:rPr lang="en-US" smtClean="0"/>
              <a:pPr/>
              <a:t>9/14/20</a:t>
            </a:fld>
            <a:endParaRPr lang="en-US"/>
          </a:p>
        </p:txBody>
      </p:sp>
      <p:sp>
        <p:nvSpPr>
          <p:cNvPr id="5" name="Footer Placeholder 4">
            <a:extLst>
              <a:ext uri="{FF2B5EF4-FFF2-40B4-BE49-F238E27FC236}">
                <a16:creationId xmlns:a16="http://schemas.microsoft.com/office/drawing/2014/main" id="{B86C2464-1B8D-E148-9720-79E1E09543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F2F91B-F65D-7C4A-8634-9C7D1B684D62}"/>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423878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5D295-CC9F-3740-95AF-4F97E40DD9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B04A58-957A-8242-99A8-9D981DA6C3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3E1100-5247-E244-8641-46E6064B8C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2B3AB4A-5C52-5046-AA28-10FD3BB1096E}"/>
              </a:ext>
            </a:extLst>
          </p:cNvPr>
          <p:cNvSpPr>
            <a:spLocks noGrp="1"/>
          </p:cNvSpPr>
          <p:nvPr>
            <p:ph type="dt" sz="half" idx="10"/>
          </p:nvPr>
        </p:nvSpPr>
        <p:spPr/>
        <p:txBody>
          <a:bodyPr/>
          <a:lstStyle/>
          <a:p>
            <a:fld id="{51D27872-523A-B24A-BA86-E3E8E1FA4D1B}" type="datetimeFigureOut">
              <a:rPr lang="en-US" smtClean="0"/>
              <a:pPr/>
              <a:t>9/14/20</a:t>
            </a:fld>
            <a:endParaRPr lang="en-US"/>
          </a:p>
        </p:txBody>
      </p:sp>
      <p:sp>
        <p:nvSpPr>
          <p:cNvPr id="6" name="Footer Placeholder 5">
            <a:extLst>
              <a:ext uri="{FF2B5EF4-FFF2-40B4-BE49-F238E27FC236}">
                <a16:creationId xmlns:a16="http://schemas.microsoft.com/office/drawing/2014/main" id="{858D67FB-AF2B-9845-B33E-B3B9A6A6B2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71236C-E773-F04C-80C6-997D57BBD10A}"/>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188087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9FBC2-C729-844A-A72C-EB54C6869D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C4E5ED-133C-C94E-8E9A-AAEFD9B997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FE8245-8843-E446-9E32-80BF6B7E3B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E6DE15-6A4D-4D44-B917-1D28E2B6E3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70A1D1-4B47-4141-8CAB-86355AA854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01FA325-45AF-BB4D-AD06-3FE1EEA99AD9}"/>
              </a:ext>
            </a:extLst>
          </p:cNvPr>
          <p:cNvSpPr>
            <a:spLocks noGrp="1"/>
          </p:cNvSpPr>
          <p:nvPr>
            <p:ph type="dt" sz="half" idx="10"/>
          </p:nvPr>
        </p:nvSpPr>
        <p:spPr/>
        <p:txBody>
          <a:bodyPr/>
          <a:lstStyle/>
          <a:p>
            <a:fld id="{51D27872-523A-B24A-BA86-E3E8E1FA4D1B}" type="datetimeFigureOut">
              <a:rPr lang="en-US" smtClean="0"/>
              <a:pPr/>
              <a:t>9/14/20</a:t>
            </a:fld>
            <a:endParaRPr lang="en-US"/>
          </a:p>
        </p:txBody>
      </p:sp>
      <p:sp>
        <p:nvSpPr>
          <p:cNvPr id="8" name="Footer Placeholder 7">
            <a:extLst>
              <a:ext uri="{FF2B5EF4-FFF2-40B4-BE49-F238E27FC236}">
                <a16:creationId xmlns:a16="http://schemas.microsoft.com/office/drawing/2014/main" id="{68EDF502-C7D6-A94A-9E29-372FE6E8A5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7E1FFA-8A97-7841-BBB6-1C540368F736}"/>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2616041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5459C-5478-3042-A62E-B5B03E9A36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B46B1A2-DFD6-1849-B38D-8DBB70C83B71}"/>
              </a:ext>
            </a:extLst>
          </p:cNvPr>
          <p:cNvSpPr>
            <a:spLocks noGrp="1"/>
          </p:cNvSpPr>
          <p:nvPr>
            <p:ph type="dt" sz="half" idx="10"/>
          </p:nvPr>
        </p:nvSpPr>
        <p:spPr/>
        <p:txBody>
          <a:bodyPr/>
          <a:lstStyle/>
          <a:p>
            <a:fld id="{51D27872-523A-B24A-BA86-E3E8E1FA4D1B}" type="datetimeFigureOut">
              <a:rPr lang="en-US" smtClean="0"/>
              <a:pPr/>
              <a:t>9/14/20</a:t>
            </a:fld>
            <a:endParaRPr lang="en-US"/>
          </a:p>
        </p:txBody>
      </p:sp>
      <p:sp>
        <p:nvSpPr>
          <p:cNvPr id="4" name="Footer Placeholder 3">
            <a:extLst>
              <a:ext uri="{FF2B5EF4-FFF2-40B4-BE49-F238E27FC236}">
                <a16:creationId xmlns:a16="http://schemas.microsoft.com/office/drawing/2014/main" id="{030C3195-1281-BC4D-B38D-513D01202F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12ACB1-34F8-A64B-8C81-8FE6FF63DD99}"/>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006484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541A6D-DC6A-A64A-91A2-D5A7A2CD6055}"/>
              </a:ext>
            </a:extLst>
          </p:cNvPr>
          <p:cNvSpPr>
            <a:spLocks noGrp="1"/>
          </p:cNvSpPr>
          <p:nvPr>
            <p:ph type="dt" sz="half" idx="10"/>
          </p:nvPr>
        </p:nvSpPr>
        <p:spPr/>
        <p:txBody>
          <a:bodyPr/>
          <a:lstStyle/>
          <a:p>
            <a:fld id="{51D27872-523A-B24A-BA86-E3E8E1FA4D1B}" type="datetimeFigureOut">
              <a:rPr lang="en-US" smtClean="0"/>
              <a:pPr/>
              <a:t>9/14/20</a:t>
            </a:fld>
            <a:endParaRPr lang="en-US"/>
          </a:p>
        </p:txBody>
      </p:sp>
      <p:sp>
        <p:nvSpPr>
          <p:cNvPr id="3" name="Footer Placeholder 2">
            <a:extLst>
              <a:ext uri="{FF2B5EF4-FFF2-40B4-BE49-F238E27FC236}">
                <a16:creationId xmlns:a16="http://schemas.microsoft.com/office/drawing/2014/main" id="{E232900D-F84C-6148-B180-788B83DB7A3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83D339-37A2-944A-96F3-DACF072075EA}"/>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2160933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8EC3A-68A6-F844-AEF2-78ED9F3F72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D981D3-CE18-594D-88A8-FA543DE8C7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068D7D-0BBA-9A49-844C-D3FCC94E49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F0A342-595C-7740-A920-69587C8F5C00}"/>
              </a:ext>
            </a:extLst>
          </p:cNvPr>
          <p:cNvSpPr>
            <a:spLocks noGrp="1"/>
          </p:cNvSpPr>
          <p:nvPr>
            <p:ph type="dt" sz="half" idx="10"/>
          </p:nvPr>
        </p:nvSpPr>
        <p:spPr/>
        <p:txBody>
          <a:bodyPr/>
          <a:lstStyle/>
          <a:p>
            <a:fld id="{51D27872-523A-B24A-BA86-E3E8E1FA4D1B}" type="datetimeFigureOut">
              <a:rPr lang="en-US" smtClean="0"/>
              <a:pPr/>
              <a:t>9/14/20</a:t>
            </a:fld>
            <a:endParaRPr lang="en-US"/>
          </a:p>
        </p:txBody>
      </p:sp>
      <p:sp>
        <p:nvSpPr>
          <p:cNvPr id="6" name="Footer Placeholder 5">
            <a:extLst>
              <a:ext uri="{FF2B5EF4-FFF2-40B4-BE49-F238E27FC236}">
                <a16:creationId xmlns:a16="http://schemas.microsoft.com/office/drawing/2014/main" id="{0EB10E75-7013-7942-8C75-8F35D77579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1ACFFD-7A45-664F-96EF-C025F91504DC}"/>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85812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E68E-6744-E74E-AE05-934AFA8ED1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E02B8A-33D8-BD40-963A-E595E74237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3BD605B-A68D-694D-B056-24230F3298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02E68-4B3E-FA49-9EA1-BF55FD83C9F3}"/>
              </a:ext>
            </a:extLst>
          </p:cNvPr>
          <p:cNvSpPr>
            <a:spLocks noGrp="1"/>
          </p:cNvSpPr>
          <p:nvPr>
            <p:ph type="dt" sz="half" idx="10"/>
          </p:nvPr>
        </p:nvSpPr>
        <p:spPr/>
        <p:txBody>
          <a:bodyPr/>
          <a:lstStyle/>
          <a:p>
            <a:fld id="{51D27872-523A-B24A-BA86-E3E8E1FA4D1B}" type="datetimeFigureOut">
              <a:rPr lang="en-US" smtClean="0"/>
              <a:pPr/>
              <a:t>9/14/20</a:t>
            </a:fld>
            <a:endParaRPr lang="en-US"/>
          </a:p>
        </p:txBody>
      </p:sp>
      <p:sp>
        <p:nvSpPr>
          <p:cNvPr id="6" name="Footer Placeholder 5">
            <a:extLst>
              <a:ext uri="{FF2B5EF4-FFF2-40B4-BE49-F238E27FC236}">
                <a16:creationId xmlns:a16="http://schemas.microsoft.com/office/drawing/2014/main" id="{48466188-3234-F844-8901-29027AF752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0648AA-2709-974F-B368-649224BD07B7}"/>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3512026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A4784"/>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BB347C-70C0-A04C-8D00-66DCF1FEDF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8F033B-EC8F-0948-8353-C0007B4408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6716C9-F8F2-C445-9D5F-47C5775EE9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27872-523A-B24A-BA86-E3E8E1FA4D1B}" type="datetimeFigureOut">
              <a:rPr lang="en-US" smtClean="0"/>
              <a:pPr/>
              <a:t>9/14/20</a:t>
            </a:fld>
            <a:endParaRPr lang="en-US"/>
          </a:p>
        </p:txBody>
      </p:sp>
      <p:sp>
        <p:nvSpPr>
          <p:cNvPr id="5" name="Footer Placeholder 4">
            <a:extLst>
              <a:ext uri="{FF2B5EF4-FFF2-40B4-BE49-F238E27FC236}">
                <a16:creationId xmlns:a16="http://schemas.microsoft.com/office/drawing/2014/main" id="{6BC1C408-D835-A944-A14F-F75807C2E5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593D3EE-ACC1-3D44-A7A7-FC08F5EDC5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0ED25-20D8-C741-B548-986316BC6246}" type="slidenum">
              <a:rPr lang="en-US" smtClean="0"/>
              <a:pPr/>
              <a:t>‹#›</a:t>
            </a:fld>
            <a:endParaRPr lang="en-US"/>
          </a:p>
        </p:txBody>
      </p:sp>
    </p:spTree>
    <p:extLst>
      <p:ext uri="{BB962C8B-B14F-4D97-AF65-F5344CB8AC3E}">
        <p14:creationId xmlns:p14="http://schemas.microsoft.com/office/powerpoint/2010/main" val="313394521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283677" y="871268"/>
            <a:ext cx="9275885" cy="1938992"/>
          </a:xfrm>
          <a:prstGeom prst="rect">
            <a:avLst/>
          </a:prstGeom>
          <a:noFill/>
        </p:spPr>
        <p:txBody>
          <a:bodyPr wrap="square" rtlCol="0">
            <a:spAutoFit/>
          </a:bodyPr>
          <a:lstStyle/>
          <a:p>
            <a:pPr algn="ctr"/>
            <a:r>
              <a:rPr lang="en-US" sz="4800" dirty="0"/>
              <a:t>Welcome to the Faculty Senate!</a:t>
            </a:r>
          </a:p>
          <a:p>
            <a:endParaRPr lang="en-US" dirty="0"/>
          </a:p>
          <a:p>
            <a:endParaRPr lang="en-US" dirty="0"/>
          </a:p>
          <a:p>
            <a:endParaRPr lang="en-US" dirty="0"/>
          </a:p>
          <a:p>
            <a:endParaRPr lang="en-US" dirty="0"/>
          </a:p>
        </p:txBody>
      </p:sp>
      <p:sp>
        <p:nvSpPr>
          <p:cNvPr id="9" name="TextBox 8"/>
          <p:cNvSpPr txBox="1"/>
          <p:nvPr/>
        </p:nvSpPr>
        <p:spPr>
          <a:xfrm>
            <a:off x="4114800" y="5167223"/>
            <a:ext cx="3200400" cy="707886"/>
          </a:xfrm>
          <a:prstGeom prst="rect">
            <a:avLst/>
          </a:prstGeom>
          <a:noFill/>
        </p:spPr>
        <p:txBody>
          <a:bodyPr wrap="square" rtlCol="0">
            <a:spAutoFit/>
          </a:bodyPr>
          <a:lstStyle/>
          <a:p>
            <a:pPr algn="ctr"/>
            <a:r>
              <a:rPr lang="en-US" sz="4000" dirty="0"/>
              <a:t>2020 - 2021</a:t>
            </a:r>
          </a:p>
        </p:txBody>
      </p:sp>
      <p:pic>
        <p:nvPicPr>
          <p:cNvPr id="2" name="Picture 1">
            <a:extLst>
              <a:ext uri="{FF2B5EF4-FFF2-40B4-BE49-F238E27FC236}">
                <a16:creationId xmlns:a16="http://schemas.microsoft.com/office/drawing/2014/main" id="{B3FD8C2D-3F37-2B4A-AFAA-0B5412F04752}"/>
              </a:ext>
            </a:extLst>
          </p:cNvPr>
          <p:cNvPicPr>
            <a:picLocks noChangeAspect="1"/>
          </p:cNvPicPr>
          <p:nvPr/>
        </p:nvPicPr>
        <p:blipFill>
          <a:blip r:embed="rId2"/>
          <a:stretch>
            <a:fillRect/>
          </a:stretch>
        </p:blipFill>
        <p:spPr>
          <a:xfrm>
            <a:off x="3968172" y="1682172"/>
            <a:ext cx="3493655" cy="3493655"/>
          </a:xfrm>
          <a:prstGeom prst="rect">
            <a:avLst/>
          </a:prstGeom>
        </p:spPr>
      </p:pic>
    </p:spTree>
    <p:extLst>
      <p:ext uri="{BB962C8B-B14F-4D97-AF65-F5344CB8AC3E}">
        <p14:creationId xmlns:p14="http://schemas.microsoft.com/office/powerpoint/2010/main" val="83398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3847D-1F4A-1941-B0C8-5477B84C67AA}"/>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47E5CAD9-D371-BF46-A930-001C19791FCD}"/>
              </a:ext>
            </a:extLst>
          </p:cNvPr>
          <p:cNvSpPr>
            <a:spLocks noGrp="1"/>
          </p:cNvSpPr>
          <p:nvPr>
            <p:ph idx="1"/>
          </p:nvPr>
        </p:nvSpPr>
        <p:spPr/>
        <p:txBody>
          <a:bodyPr>
            <a:normAutofit fontScale="62500" lnSpcReduction="20000"/>
          </a:bodyPr>
          <a:lstStyle/>
          <a:p>
            <a:r>
              <a:rPr lang="en-US" sz="3800" dirty="0"/>
              <a:t>Any questions?</a:t>
            </a:r>
          </a:p>
          <a:p>
            <a:r>
              <a:rPr lang="en-US" sz="3800" dirty="0"/>
              <a:t>Any issues you would like to bring up?</a:t>
            </a:r>
          </a:p>
          <a:p>
            <a:endParaRPr lang="en-US" dirty="0"/>
          </a:p>
          <a:p>
            <a:endParaRPr lang="en-US" dirty="0"/>
          </a:p>
          <a:p>
            <a:pPr marL="0" indent="0">
              <a:buNone/>
            </a:pPr>
            <a:endParaRPr lang="en-US" dirty="0"/>
          </a:p>
          <a:p>
            <a:endParaRPr lang="en-US" dirty="0"/>
          </a:p>
          <a:p>
            <a:pPr marL="0" indent="0" algn="ctr">
              <a:buNone/>
            </a:pPr>
            <a:r>
              <a:rPr lang="en-US" sz="28800" dirty="0">
                <a:latin typeface="Lucida Calligraphy" panose="03010101010101010101" pitchFamily="66" charset="77"/>
              </a:rPr>
              <a:t>?</a:t>
            </a:r>
          </a:p>
        </p:txBody>
      </p:sp>
    </p:spTree>
    <p:extLst>
      <p:ext uri="{BB962C8B-B14F-4D97-AF65-F5344CB8AC3E}">
        <p14:creationId xmlns:p14="http://schemas.microsoft.com/office/powerpoint/2010/main" val="389177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F1896-A7BC-8842-95E6-8BC4C84827BD}"/>
              </a:ext>
            </a:extLst>
          </p:cNvPr>
          <p:cNvSpPr>
            <a:spLocks noGrp="1"/>
          </p:cNvSpPr>
          <p:nvPr>
            <p:ph type="title"/>
          </p:nvPr>
        </p:nvSpPr>
        <p:spPr/>
        <p:txBody>
          <a:bodyPr/>
          <a:lstStyle/>
          <a:p>
            <a:r>
              <a:rPr lang="en-US" dirty="0"/>
              <a:t>First Year Experience Program</a:t>
            </a:r>
          </a:p>
        </p:txBody>
      </p:sp>
      <p:sp>
        <p:nvSpPr>
          <p:cNvPr id="3" name="Content Placeholder 2">
            <a:extLst>
              <a:ext uri="{FF2B5EF4-FFF2-40B4-BE49-F238E27FC236}">
                <a16:creationId xmlns:a16="http://schemas.microsoft.com/office/drawing/2014/main" id="{FB3DD8F7-0F0D-D04F-8F84-D7D04979EE7C}"/>
              </a:ext>
            </a:extLst>
          </p:cNvPr>
          <p:cNvSpPr>
            <a:spLocks noGrp="1"/>
          </p:cNvSpPr>
          <p:nvPr>
            <p:ph idx="1"/>
          </p:nvPr>
        </p:nvSpPr>
        <p:spPr/>
        <p:txBody>
          <a:bodyPr/>
          <a:lstStyle/>
          <a:p>
            <a:r>
              <a:rPr lang="en-US" dirty="0"/>
              <a:t>President Jackson convened a university-wide Task Force to design a new FYP at CCSU. </a:t>
            </a:r>
          </a:p>
          <a:p>
            <a:r>
              <a:rPr lang="en-US" dirty="0"/>
              <a:t>From President Jackson’s e-mail: “An integral part of the FYP will be a first-year experience course with common learning outcomes and other possible frameworks that will revise the currently existing first year experience sections that many of you have taught (in various iterations) over the past 20+ years.”</a:t>
            </a:r>
          </a:p>
          <a:p>
            <a:pPr lvl="1"/>
            <a:r>
              <a:rPr lang="en-US" dirty="0"/>
              <a:t>The Task Force will be asked to continue its work. We hope to hear from the Task Force this academic year.</a:t>
            </a:r>
          </a:p>
          <a:p>
            <a:pPr lvl="1"/>
            <a:r>
              <a:rPr lang="en-US" dirty="0"/>
              <a:t>The curricular component, the “first-year course” (FYC), would have to be approved by the Curriculum Committee.</a:t>
            </a:r>
          </a:p>
        </p:txBody>
      </p:sp>
    </p:spTree>
    <p:extLst>
      <p:ext uri="{BB962C8B-B14F-4D97-AF65-F5344CB8AC3E}">
        <p14:creationId xmlns:p14="http://schemas.microsoft.com/office/powerpoint/2010/main" val="108974332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FF8A3-F927-BC42-A02F-AD7E59765EA4}"/>
              </a:ext>
            </a:extLst>
          </p:cNvPr>
          <p:cNvSpPr>
            <a:spLocks noGrp="1"/>
          </p:cNvSpPr>
          <p:nvPr>
            <p:ph type="title"/>
          </p:nvPr>
        </p:nvSpPr>
        <p:spPr/>
        <p:txBody>
          <a:bodyPr/>
          <a:lstStyle/>
          <a:p>
            <a:r>
              <a:rPr lang="en-US" dirty="0"/>
              <a:t>Equity and Inclusion</a:t>
            </a:r>
          </a:p>
        </p:txBody>
      </p:sp>
      <p:sp>
        <p:nvSpPr>
          <p:cNvPr id="3" name="Content Placeholder 2">
            <a:extLst>
              <a:ext uri="{FF2B5EF4-FFF2-40B4-BE49-F238E27FC236}">
                <a16:creationId xmlns:a16="http://schemas.microsoft.com/office/drawing/2014/main" id="{8839CB77-44AF-154D-B273-DA875BF58091}"/>
              </a:ext>
            </a:extLst>
          </p:cNvPr>
          <p:cNvSpPr>
            <a:spLocks noGrp="1"/>
          </p:cNvSpPr>
          <p:nvPr>
            <p:ph idx="1"/>
          </p:nvPr>
        </p:nvSpPr>
        <p:spPr/>
        <p:txBody>
          <a:bodyPr>
            <a:normAutofit fontScale="85000" lnSpcReduction="10000"/>
          </a:bodyPr>
          <a:lstStyle/>
          <a:p>
            <a:r>
              <a:rPr lang="en-US" dirty="0"/>
              <a:t>Promoting equity and inclusion at the university</a:t>
            </a:r>
          </a:p>
          <a:p>
            <a:pPr lvl="1"/>
            <a:r>
              <a:rPr lang="en-US" dirty="0"/>
              <a:t>How do we promote equity and inclusion through the curriculum?</a:t>
            </a:r>
          </a:p>
          <a:p>
            <a:pPr lvl="1"/>
            <a:r>
              <a:rPr lang="en-US" dirty="0"/>
              <a:t>We have learned a few things from the experiment with the “D” designator in the past.</a:t>
            </a:r>
          </a:p>
          <a:p>
            <a:pPr lvl="1"/>
            <a:r>
              <a:rPr lang="en-US" dirty="0"/>
              <a:t>There are many possible approaches towards promoting equity and inclusion through the curriculum:</a:t>
            </a:r>
          </a:p>
          <a:p>
            <a:pPr lvl="2"/>
            <a:r>
              <a:rPr lang="en-US" dirty="0"/>
              <a:t>An “equity and inclusion” component within a FYP;</a:t>
            </a:r>
          </a:p>
          <a:p>
            <a:pPr lvl="2"/>
            <a:r>
              <a:rPr lang="en-US" dirty="0"/>
              <a:t>A general education requirement, similar to the “D” designator;</a:t>
            </a:r>
          </a:p>
          <a:p>
            <a:pPr lvl="2"/>
            <a:r>
              <a:rPr lang="en-US" dirty="0"/>
              <a:t>Courses in the major that specifically address issues of equity and inclusion within the student’s chosen field of study;</a:t>
            </a:r>
          </a:p>
          <a:p>
            <a:pPr lvl="2"/>
            <a:r>
              <a:rPr lang="en-US" dirty="0"/>
              <a:t>An “equity and inclusion” minor or major, which could be instrumental in the formation of future leaders in the field;</a:t>
            </a:r>
          </a:p>
          <a:p>
            <a:pPr lvl="2"/>
            <a:r>
              <a:rPr lang="en-US" dirty="0"/>
              <a:t>Resources for faculty interested in promoting diversity and inclusion in their courses.</a:t>
            </a:r>
          </a:p>
          <a:p>
            <a:r>
              <a:rPr lang="en-US" dirty="0"/>
              <a:t>The Diversity Committee has been discussing this issue with the Commission on Equity &amp; Inclusion. Any proposal will be brought to the Curriculum Committee.</a:t>
            </a:r>
          </a:p>
        </p:txBody>
      </p:sp>
    </p:spTree>
    <p:extLst>
      <p:ext uri="{BB962C8B-B14F-4D97-AF65-F5344CB8AC3E}">
        <p14:creationId xmlns:p14="http://schemas.microsoft.com/office/powerpoint/2010/main" val="363055780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906FA-195D-794D-AB33-70AC99E8BAD9}"/>
              </a:ext>
            </a:extLst>
          </p:cNvPr>
          <p:cNvSpPr>
            <a:spLocks noGrp="1"/>
          </p:cNvSpPr>
          <p:nvPr>
            <p:ph type="title"/>
          </p:nvPr>
        </p:nvSpPr>
        <p:spPr/>
        <p:txBody>
          <a:bodyPr/>
          <a:lstStyle/>
          <a:p>
            <a:r>
              <a:rPr lang="en-US" dirty="0"/>
              <a:t>Equity and Inclusion</a:t>
            </a:r>
          </a:p>
        </p:txBody>
      </p:sp>
      <p:sp>
        <p:nvSpPr>
          <p:cNvPr id="3" name="Content Placeholder 2">
            <a:extLst>
              <a:ext uri="{FF2B5EF4-FFF2-40B4-BE49-F238E27FC236}">
                <a16:creationId xmlns:a16="http://schemas.microsoft.com/office/drawing/2014/main" id="{67AABAD1-19A9-9847-ADAC-FE7897D4ECDD}"/>
              </a:ext>
            </a:extLst>
          </p:cNvPr>
          <p:cNvSpPr>
            <a:spLocks noGrp="1"/>
          </p:cNvSpPr>
          <p:nvPr>
            <p:ph idx="1"/>
          </p:nvPr>
        </p:nvSpPr>
        <p:spPr/>
        <p:txBody>
          <a:bodyPr/>
          <a:lstStyle/>
          <a:p>
            <a:r>
              <a:rPr lang="en-US" dirty="0"/>
              <a:t>Remember that the Diversity Committee is an open-membership committee – invite new faculty to join if interested!</a:t>
            </a:r>
          </a:p>
          <a:p>
            <a:r>
              <a:rPr lang="en-US" dirty="0"/>
              <a:t>Get involved in the search for the new Vice President for Equity and Inclusion</a:t>
            </a:r>
          </a:p>
          <a:p>
            <a:pPr lvl="1"/>
            <a:r>
              <a:rPr lang="en-US" dirty="0"/>
              <a:t>We need an Appointments and Personnel Committee, which will be elected at the next Senate meeting. This committee needs to be involved in all searches at the level of Dean or above, and all university-wide searches.</a:t>
            </a:r>
          </a:p>
          <a:p>
            <a:endParaRPr lang="en-US" dirty="0"/>
          </a:p>
        </p:txBody>
      </p:sp>
    </p:spTree>
    <p:extLst>
      <p:ext uri="{BB962C8B-B14F-4D97-AF65-F5344CB8AC3E}">
        <p14:creationId xmlns:p14="http://schemas.microsoft.com/office/powerpoint/2010/main" val="1159587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0C12E-C6D7-3647-BD36-10DDFA426A47}"/>
              </a:ext>
            </a:extLst>
          </p:cNvPr>
          <p:cNvSpPr>
            <a:spLocks noGrp="1"/>
          </p:cNvSpPr>
          <p:nvPr>
            <p:ph type="title"/>
          </p:nvPr>
        </p:nvSpPr>
        <p:spPr/>
        <p:txBody>
          <a:bodyPr/>
          <a:lstStyle/>
          <a:p>
            <a:r>
              <a:rPr lang="en-US" dirty="0"/>
              <a:t>Online submission of important documents</a:t>
            </a:r>
          </a:p>
        </p:txBody>
      </p:sp>
      <p:sp>
        <p:nvSpPr>
          <p:cNvPr id="3" name="Content Placeholder 2">
            <a:extLst>
              <a:ext uri="{FF2B5EF4-FFF2-40B4-BE49-F238E27FC236}">
                <a16:creationId xmlns:a16="http://schemas.microsoft.com/office/drawing/2014/main" id="{E6741C15-47F3-0742-8A67-D4585572B787}"/>
              </a:ext>
            </a:extLst>
          </p:cNvPr>
          <p:cNvSpPr>
            <a:spLocks noGrp="1"/>
          </p:cNvSpPr>
          <p:nvPr>
            <p:ph idx="1"/>
          </p:nvPr>
        </p:nvSpPr>
        <p:spPr/>
        <p:txBody>
          <a:bodyPr/>
          <a:lstStyle/>
          <a:p>
            <a:r>
              <a:rPr lang="en-US" dirty="0"/>
              <a:t>Permanent update to the Grade Appeals Policy to allow students to submit documents electronically</a:t>
            </a:r>
          </a:p>
          <a:p>
            <a:r>
              <a:rPr lang="en-US" dirty="0"/>
              <a:t>How did the following things work out last semester?</a:t>
            </a:r>
          </a:p>
          <a:p>
            <a:pPr lvl="1"/>
            <a:r>
              <a:rPr lang="en-US" dirty="0"/>
              <a:t>Online student opinion surveys</a:t>
            </a:r>
          </a:p>
          <a:p>
            <a:pPr lvl="1"/>
            <a:r>
              <a:rPr lang="en-US" dirty="0"/>
              <a:t>Renewal portfolios</a:t>
            </a:r>
          </a:p>
          <a:p>
            <a:r>
              <a:rPr lang="en-US" dirty="0"/>
              <a:t>How do we proceed with the promotion, tenure, and professional assessment portfolios for this year?</a:t>
            </a:r>
          </a:p>
        </p:txBody>
      </p:sp>
    </p:spTree>
    <p:extLst>
      <p:ext uri="{BB962C8B-B14F-4D97-AF65-F5344CB8AC3E}">
        <p14:creationId xmlns:p14="http://schemas.microsoft.com/office/powerpoint/2010/main" val="281291646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A7AF7-275F-7B40-8745-E291C4268CA5}"/>
              </a:ext>
            </a:extLst>
          </p:cNvPr>
          <p:cNvSpPr>
            <a:spLocks noGrp="1"/>
          </p:cNvSpPr>
          <p:nvPr>
            <p:ph type="title"/>
          </p:nvPr>
        </p:nvSpPr>
        <p:spPr/>
        <p:txBody>
          <a:bodyPr/>
          <a:lstStyle/>
          <a:p>
            <a:r>
              <a:rPr lang="en-US" dirty="0"/>
              <a:t>Planning for Spring 2021 (and beyond)</a:t>
            </a:r>
          </a:p>
        </p:txBody>
      </p:sp>
      <p:sp>
        <p:nvSpPr>
          <p:cNvPr id="3" name="Content Placeholder 2">
            <a:extLst>
              <a:ext uri="{FF2B5EF4-FFF2-40B4-BE49-F238E27FC236}">
                <a16:creationId xmlns:a16="http://schemas.microsoft.com/office/drawing/2014/main" id="{AA747760-ECE7-2F41-BBB7-63D57EE4F2AF}"/>
              </a:ext>
            </a:extLst>
          </p:cNvPr>
          <p:cNvSpPr>
            <a:spLocks noGrp="1"/>
          </p:cNvSpPr>
          <p:nvPr>
            <p:ph idx="1"/>
          </p:nvPr>
        </p:nvSpPr>
        <p:spPr/>
        <p:txBody>
          <a:bodyPr>
            <a:normAutofit/>
          </a:bodyPr>
          <a:lstStyle/>
          <a:p>
            <a:r>
              <a:rPr lang="en-US" dirty="0"/>
              <a:t>Teaching and administrative faculty preferences must be given due consideration in the planning process (choice of work location, modality of teaching, and/or platform).</a:t>
            </a:r>
          </a:p>
          <a:p>
            <a:r>
              <a:rPr lang="en-US" dirty="0"/>
              <a:t>We understand that planning for an unprecedented situation requires the use of workgroups or committees specifically dedicated to this task.</a:t>
            </a:r>
          </a:p>
          <a:p>
            <a:r>
              <a:rPr lang="en-US" dirty="0"/>
              <a:t>At the same time, workgroups appointed by the administration are no substitute for committees of the faculty, and </a:t>
            </a:r>
            <a:r>
              <a:rPr lang="en-US" u="sng" dirty="0"/>
              <a:t>cannot</a:t>
            </a:r>
            <a:r>
              <a:rPr lang="en-US" dirty="0"/>
              <a:t> be used as a way to circumvent the process of shared governance.</a:t>
            </a:r>
          </a:p>
          <a:p>
            <a:endParaRPr lang="en-US" dirty="0"/>
          </a:p>
        </p:txBody>
      </p:sp>
    </p:spTree>
    <p:extLst>
      <p:ext uri="{BB962C8B-B14F-4D97-AF65-F5344CB8AC3E}">
        <p14:creationId xmlns:p14="http://schemas.microsoft.com/office/powerpoint/2010/main" val="66408781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A426-51B6-FB4F-8BBA-DE71885BE7D8}"/>
              </a:ext>
            </a:extLst>
          </p:cNvPr>
          <p:cNvSpPr>
            <a:spLocks noGrp="1"/>
          </p:cNvSpPr>
          <p:nvPr>
            <p:ph type="title"/>
          </p:nvPr>
        </p:nvSpPr>
        <p:spPr/>
        <p:txBody>
          <a:bodyPr/>
          <a:lstStyle/>
          <a:p>
            <a:r>
              <a:rPr lang="en-US" dirty="0"/>
              <a:t>Planning for Spring 2021 (and beyond)</a:t>
            </a:r>
          </a:p>
        </p:txBody>
      </p:sp>
      <p:sp>
        <p:nvSpPr>
          <p:cNvPr id="3" name="Content Placeholder 2">
            <a:extLst>
              <a:ext uri="{FF2B5EF4-FFF2-40B4-BE49-F238E27FC236}">
                <a16:creationId xmlns:a16="http://schemas.microsoft.com/office/drawing/2014/main" id="{AC0B08F4-4BB7-A84C-81FB-77711BB24049}"/>
              </a:ext>
            </a:extLst>
          </p:cNvPr>
          <p:cNvSpPr>
            <a:spLocks noGrp="1"/>
          </p:cNvSpPr>
          <p:nvPr>
            <p:ph idx="1"/>
          </p:nvPr>
        </p:nvSpPr>
        <p:spPr/>
        <p:txBody>
          <a:bodyPr>
            <a:normAutofit lnSpcReduction="10000"/>
          </a:bodyPr>
          <a:lstStyle/>
          <a:p>
            <a:r>
              <a:rPr lang="en-US" dirty="0"/>
              <a:t>Issues related to the reopening process need to be brought to the attention of relevant Standing Committees of the Faculty:</a:t>
            </a:r>
          </a:p>
          <a:p>
            <a:pPr lvl="1"/>
            <a:r>
              <a:rPr lang="en-US" dirty="0"/>
              <a:t>Academic Assessment Committee</a:t>
            </a:r>
          </a:p>
          <a:p>
            <a:pPr lvl="1"/>
            <a:r>
              <a:rPr lang="en-US" dirty="0"/>
              <a:t>Academic Integrity Committee</a:t>
            </a:r>
          </a:p>
          <a:p>
            <a:pPr lvl="1"/>
            <a:r>
              <a:rPr lang="en-US" dirty="0"/>
              <a:t>Academic Standards Committee</a:t>
            </a:r>
          </a:p>
          <a:p>
            <a:pPr lvl="1"/>
            <a:r>
              <a:rPr lang="en-US" dirty="0"/>
              <a:t>Committee on Academic Advising</a:t>
            </a:r>
          </a:p>
          <a:p>
            <a:pPr lvl="1"/>
            <a:r>
              <a:rPr lang="en-US" dirty="0"/>
              <a:t>Curriculum Committee</a:t>
            </a:r>
          </a:p>
          <a:p>
            <a:pPr lvl="1"/>
            <a:r>
              <a:rPr lang="en-US" dirty="0"/>
              <a:t>Graduate Studies Committee</a:t>
            </a:r>
          </a:p>
          <a:p>
            <a:pPr lvl="1"/>
            <a:r>
              <a:rPr lang="en-US" dirty="0"/>
              <a:t>Information Technology Committee</a:t>
            </a:r>
          </a:p>
          <a:p>
            <a:pPr lvl="1"/>
            <a:r>
              <a:rPr lang="en-US" dirty="0"/>
              <a:t>Online Learning Committee</a:t>
            </a:r>
          </a:p>
          <a:p>
            <a:pPr lvl="1"/>
            <a:r>
              <a:rPr lang="en-US" dirty="0"/>
              <a:t>University Athletics Board</a:t>
            </a:r>
          </a:p>
          <a:p>
            <a:pPr lvl="1"/>
            <a:r>
              <a:rPr lang="en-US" dirty="0"/>
              <a:t>University Planning and Budget Committee</a:t>
            </a:r>
          </a:p>
          <a:p>
            <a:endParaRPr lang="en-US" dirty="0"/>
          </a:p>
        </p:txBody>
      </p:sp>
    </p:spTree>
    <p:extLst>
      <p:ext uri="{BB962C8B-B14F-4D97-AF65-F5344CB8AC3E}">
        <p14:creationId xmlns:p14="http://schemas.microsoft.com/office/powerpoint/2010/main" val="125084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50015-A25A-344C-9C45-893D73CCFF59}"/>
              </a:ext>
            </a:extLst>
          </p:cNvPr>
          <p:cNvSpPr>
            <a:spLocks noGrp="1"/>
          </p:cNvSpPr>
          <p:nvPr>
            <p:ph type="title"/>
          </p:nvPr>
        </p:nvSpPr>
        <p:spPr/>
        <p:txBody>
          <a:bodyPr/>
          <a:lstStyle/>
          <a:p>
            <a:r>
              <a:rPr lang="en-US" dirty="0"/>
              <a:t>The Role of Department Chairs</a:t>
            </a:r>
          </a:p>
        </p:txBody>
      </p:sp>
      <p:sp>
        <p:nvSpPr>
          <p:cNvPr id="3" name="Content Placeholder 2">
            <a:extLst>
              <a:ext uri="{FF2B5EF4-FFF2-40B4-BE49-F238E27FC236}">
                <a16:creationId xmlns:a16="http://schemas.microsoft.com/office/drawing/2014/main" id="{67109C6B-BF3D-BA40-A6DC-3DC0D6B67322}"/>
              </a:ext>
            </a:extLst>
          </p:cNvPr>
          <p:cNvSpPr>
            <a:spLocks noGrp="1"/>
          </p:cNvSpPr>
          <p:nvPr>
            <p:ph idx="1"/>
          </p:nvPr>
        </p:nvSpPr>
        <p:spPr/>
        <p:txBody>
          <a:bodyPr/>
          <a:lstStyle/>
          <a:p>
            <a:r>
              <a:rPr lang="en-US" dirty="0"/>
              <a:t>An unusual burden has been placed upon Department Chairs in terms of planning for the reopening of the university.</a:t>
            </a:r>
          </a:p>
          <a:p>
            <a:r>
              <a:rPr lang="en-US" dirty="0"/>
              <a:t>On March 10, 2008, the Faculty Senate approved the “Department Chairperson’s Bill of Rights” (</a:t>
            </a:r>
            <a:r>
              <a:rPr lang="en-US" dirty="0">
                <a:hlinkClick r:id="rId2"/>
              </a:rPr>
              <a:t>FS.07.08.039B</a:t>
            </a:r>
            <a:r>
              <a:rPr lang="en-US" dirty="0"/>
              <a:t>). While we understand that decisions must be made quickly in the current climate, it is essential that department chairs be given adequate time to consult with faculty, especially part-time faculty, when asked to provide information related to planning for the reopening process.</a:t>
            </a:r>
          </a:p>
        </p:txBody>
      </p:sp>
    </p:spTree>
    <p:extLst>
      <p:ext uri="{BB962C8B-B14F-4D97-AF65-F5344CB8AC3E}">
        <p14:creationId xmlns:p14="http://schemas.microsoft.com/office/powerpoint/2010/main" val="302557325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66F03-69FB-194C-AB82-F1E05B0365B9}"/>
              </a:ext>
            </a:extLst>
          </p:cNvPr>
          <p:cNvSpPr>
            <a:spLocks noGrp="1"/>
          </p:cNvSpPr>
          <p:nvPr>
            <p:ph type="title"/>
          </p:nvPr>
        </p:nvSpPr>
        <p:spPr/>
        <p:txBody>
          <a:bodyPr/>
          <a:lstStyle/>
          <a:p>
            <a:r>
              <a:rPr lang="en-US" dirty="0"/>
              <a:t>Other issues</a:t>
            </a:r>
          </a:p>
        </p:txBody>
      </p:sp>
      <p:sp>
        <p:nvSpPr>
          <p:cNvPr id="3" name="Content Placeholder 2">
            <a:extLst>
              <a:ext uri="{FF2B5EF4-FFF2-40B4-BE49-F238E27FC236}">
                <a16:creationId xmlns:a16="http://schemas.microsoft.com/office/drawing/2014/main" id="{E4CE1748-6C12-C648-B557-EACCC18347D7}"/>
              </a:ext>
            </a:extLst>
          </p:cNvPr>
          <p:cNvSpPr>
            <a:spLocks noGrp="1"/>
          </p:cNvSpPr>
          <p:nvPr>
            <p:ph idx="1"/>
          </p:nvPr>
        </p:nvSpPr>
        <p:spPr/>
        <p:txBody>
          <a:bodyPr>
            <a:normAutofit fontScale="92500"/>
          </a:bodyPr>
          <a:lstStyle/>
          <a:p>
            <a:r>
              <a:rPr lang="en-US" dirty="0"/>
              <a:t>How to we promote the University Senate listserv as a means of respectful communication of important issues to all members of the university community?</a:t>
            </a:r>
          </a:p>
          <a:p>
            <a:r>
              <a:rPr lang="en-US" dirty="0"/>
              <a:t>Why should a 100- or 200-level winter or summer course with 6 students not be allowed to run? The contracts clearly state that, “as you are aware, Summer Session is operated entirely on a self-supporting basis.”</a:t>
            </a:r>
          </a:p>
          <a:p>
            <a:r>
              <a:rPr lang="en-US" dirty="0"/>
              <a:t>Will faculty be prominently represented on the search committee for the new CSCU President (or, will there even be a search)?</a:t>
            </a:r>
          </a:p>
          <a:p>
            <a:r>
              <a:rPr lang="en-US" dirty="0"/>
              <a:t>Thank you to all (teaching faculty, administrative faculty, management) who have worked extremely hard to deal with an unprecedented situation.</a:t>
            </a:r>
          </a:p>
        </p:txBody>
      </p:sp>
    </p:spTree>
    <p:extLst>
      <p:ext uri="{BB962C8B-B14F-4D97-AF65-F5344CB8AC3E}">
        <p14:creationId xmlns:p14="http://schemas.microsoft.com/office/powerpoint/2010/main" val="686883257"/>
      </p:ext>
    </p:extLst>
  </p:cSld>
  <p:clrMapOvr>
    <a:masterClrMapping/>
  </p:clrMapOvr>
  <p:transition spd="slow">
    <p:push dir="u"/>
  </p:transition>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TotalTime>
  <Words>795</Words>
  <Application>Microsoft Macintosh PowerPoint</Application>
  <PresentationFormat>Widescreen</PresentationFormat>
  <Paragraphs>62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Lucida Calligraphy</vt:lpstr>
      <vt:lpstr>Office Theme</vt:lpstr>
      <vt:lpstr>PowerPoint Presentation</vt:lpstr>
      <vt:lpstr>First Year Experience Program</vt:lpstr>
      <vt:lpstr>Equity and Inclusion</vt:lpstr>
      <vt:lpstr>Equity and Inclusion</vt:lpstr>
      <vt:lpstr>Online submission of important documents</vt:lpstr>
      <vt:lpstr>Planning for Spring 2021 (and beyond)</vt:lpstr>
      <vt:lpstr>Planning for Spring 2021 (and beyond)</vt:lpstr>
      <vt:lpstr>The Role of Department Chairs</vt:lpstr>
      <vt:lpstr>Other issues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Faculty Senate!</dc:title>
  <dc:creator>Latour, Frederic (Math)</dc:creator>
  <cp:lastModifiedBy>Latour, Frederic (Math)</cp:lastModifiedBy>
  <cp:revision>9</cp:revision>
  <dcterms:created xsi:type="dcterms:W3CDTF">2020-09-14T15:04:06Z</dcterms:created>
  <dcterms:modified xsi:type="dcterms:W3CDTF">2020-09-14T18:17:42Z</dcterms:modified>
</cp:coreProperties>
</file>